
<file path=[Content_Types].xml><?xml version="1.0" encoding="utf-8"?>
<Types xmlns="http://schemas.openxmlformats.org/package/2006/content-types"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handoutMasterIdLst>
    <p:handoutMasterId r:id="rId12"/>
  </p:handoutMasterIdLst>
  <p:sldIdLst>
    <p:sldId id="552" r:id="rId4"/>
    <p:sldId id="566" r:id="rId5"/>
    <p:sldId id="557" r:id="rId6"/>
    <p:sldId id="567" r:id="rId7"/>
    <p:sldId id="569" r:id="rId8"/>
    <p:sldId id="568" r:id="rId9"/>
    <p:sldId id="565" r:id="rId10"/>
  </p:sldIdLst>
  <p:sldSz cx="9144000" cy="6858000" type="screen4x3"/>
  <p:notesSz cx="6797675" cy="9926320"/>
  <p:custDataLst>
    <p:tags r:id="rId1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8E2B04"/>
    <a:srgbClr val="642878"/>
    <a:srgbClr val="990099"/>
    <a:srgbClr val="288688"/>
    <a:srgbClr val="50A050"/>
    <a:srgbClr val="FFFFFF"/>
    <a:srgbClr val="3C8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76" autoAdjust="0"/>
    <p:restoredTop sz="58875" autoAdjust="0"/>
  </p:normalViewPr>
  <p:slideViewPr>
    <p:cSldViewPr showGuides="1">
      <p:cViewPr varScale="1">
        <p:scale>
          <a:sx n="58" d="100"/>
          <a:sy n="58" d="100"/>
        </p:scale>
        <p:origin x="84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12D55-580A-4171-B122-1B4E655C69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7D960-4C62-406C-96D7-8A39CC55F61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E808987-4EAC-4716-A42F-6C83603734A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ACEC8D-D18A-43DB-AB8F-7E4BD175EC8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38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/>
            </a:pPr>
            <a:endParaRPr lang="zh-CN" altLang="en-US" sz="3000" smtClean="0"/>
          </a:p>
        </p:txBody>
      </p:sp>
    </p:spTree>
  </p:cSld>
  <p:clrMapOvr>
    <a:masterClrMapping/>
  </p:clrMapOvr>
  <p:transition advTm="1122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AAE1-58EA-4477-B668-6B3467D50917}" type="datetime1">
              <a:rPr lang="zh-CN" altLang="en-US"/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A803-1217-4BFA-8CB8-CA4A993437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10DB-08DB-472C-BEF0-1156854BC7EE}" type="datetime1">
              <a:rPr lang="zh-CN" altLang="en-US"/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5519A-CB23-459E-A288-4A0F14B85F6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38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/>
            </a:pPr>
            <a:endParaRPr lang="zh-CN" altLang="en-US" sz="3000" smtClean="0"/>
          </a:p>
        </p:txBody>
      </p:sp>
    </p:spTree>
  </p:cSld>
  <p:clrMapOvr>
    <a:masterClrMapping/>
  </p:clrMapOvr>
  <p:transition advTm="1122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FE67-ED99-4BFD-90E2-5EB477ABCEA5}" type="datetime1">
              <a:rPr lang="zh-CN" altLang="en-US"/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04E4-7A65-45FA-AE1C-84BC3E947E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053E-0E90-4C76-AEFD-1BBBE6A588CB}" type="datetime1">
              <a:rPr lang="zh-CN" altLang="en-US"/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80DC-A66B-4361-BD48-8FAE502EE9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6E5EF-FA09-4497-A149-F1C9173751AB}" type="datetime1">
              <a:rPr lang="zh-CN" altLang="en-US"/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179C5-109A-49ED-A0DD-67C027730D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A769C-EFC2-4889-A728-95E061E5C81C}" type="datetime1">
              <a:rPr lang="zh-CN" altLang="en-US"/>
            </a:fld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0884F-0776-4914-877A-E8685D94DE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8D3A-A53C-4481-A27E-D51EFCD18535}" type="datetime1">
              <a:rPr lang="zh-CN" altLang="en-US"/>
            </a:fld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E81C-F589-4FEA-8288-7366D66090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4EE2-33DC-460D-BBF0-04A1DA5FAAF3}" type="datetime1">
              <a:rPr lang="zh-CN" altLang="en-US"/>
            </a:fld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0D01-E8DD-418E-8217-110F76B1E5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BA24-1DDF-4D34-822A-09355CC092E7}" type="datetime1">
              <a:rPr lang="zh-CN" altLang="en-US"/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0FB0-609D-4CD5-BAFC-379175906D5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040D-47A9-44C6-8357-AB1F05A6DBFB}" type="datetime1">
              <a:rPr lang="zh-CN" altLang="en-US"/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C244-C015-489B-9A52-FD4577B95C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6001-3EC8-4FB2-A3FD-D4774AE683EE}" type="datetime1">
              <a:rPr lang="zh-CN" altLang="en-US"/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3F7E2-9416-4549-BDB7-C9E8DC07BF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8FE8-4C3A-496B-AEFA-E1F92D169E12}" type="datetime1">
              <a:rPr lang="zh-CN" altLang="en-US"/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3EA8-965B-4703-A708-9634C41B4E6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5A029-D4D4-4388-BB8A-D8E301BF291D}" type="datetime1">
              <a:rPr lang="zh-CN" altLang="en-US"/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B1C7-CA66-4825-B17C-EC41FD3528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BCDD-7F38-4A45-9363-072F60E818FC}" type="datetime1">
              <a:rPr lang="zh-CN" altLang="en-US"/>
            </a:fld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D3E7-1EF9-4E3C-93ED-115B047EA0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FC41-022C-4CE1-8F92-F162541D1F3C}" type="datetime1">
              <a:rPr lang="zh-CN" altLang="en-US"/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7E47-1F6E-4E93-83E8-554E310AF6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11842-A392-417C-8C92-C34874E07FD6}" type="datetime1">
              <a:rPr lang="zh-CN" altLang="en-US"/>
            </a:fld>
            <a:endParaRPr lang="en-US" altLang="zh-CN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7CAE-C6F7-4C2E-B605-0E2318AE7C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D4AB-FACA-4735-9EBE-74228D9A06F3}" type="datetime1">
              <a:rPr lang="zh-CN" altLang="en-US"/>
            </a:fld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55E2-9DDE-42F7-AA3D-36599E8290C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66A7B-8E3A-4980-9931-09340AF43D40}" type="datetime1">
              <a:rPr lang="zh-CN" altLang="en-US"/>
            </a:fld>
            <a:endParaRPr lang="en-US" altLang="zh-CN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64D4-B454-4100-99C1-17BFE71F61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8DA22-18A8-4516-937E-E0D3E18C03D4}" type="datetime1">
              <a:rPr lang="zh-CN" altLang="en-US"/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A1AD-75C6-479A-92FE-812C427706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E2834-A50D-4307-936F-6488F2F6E6BF}" type="datetime1">
              <a:rPr lang="zh-CN" altLang="en-US"/>
            </a:fld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C375-C239-4984-981E-8DDFBC9D45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advTm="1122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fld id="{860AB7F3-F10C-4D87-95D6-38D3AB8F50AA}" type="datetime1">
              <a:rPr lang="zh-CN" altLang="en-US"/>
            </a:fld>
            <a:endParaRPr lang="en-US" altLang="zh-CN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09C313BE-AA78-4F90-890F-24F6BCD5489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122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fld id="{854E2884-371E-4293-9960-B9374CBCF600}" type="datetime1">
              <a:rPr lang="zh-CN" altLang="en-US"/>
            </a:fld>
            <a:endParaRPr lang="en-US" altLang="zh-CN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A60DA5B7-C17C-405A-A995-BA4DF4B2269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122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media" Target="../media/audio1.wav"/><Relationship Id="rId4" Type="http://schemas.openxmlformats.org/officeDocument/2006/relationships/audio" Target="../media/audio1.wav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media" Target="../media/audio2.wav"/><Relationship Id="rId4" Type="http://schemas.openxmlformats.org/officeDocument/2006/relationships/audio" Target="../media/audio2.wav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media" Target="../media/media3.mp3"/><Relationship Id="rId4" Type="http://schemas.openxmlformats.org/officeDocument/2006/relationships/audio" Target="../media/media3.mp3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media" Target="../media/audio3.wav"/><Relationship Id="rId4" Type="http://schemas.openxmlformats.org/officeDocument/2006/relationships/audio" Target="../media/audio3.wav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123440" y="2420938"/>
            <a:ext cx="43926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6000" b="1" dirty="0" smtClean="0">
                <a:solidFill>
                  <a:srgbClr val="FF0000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案 例 警 示</a:t>
            </a:r>
            <a:endParaRPr lang="zh-CN" altLang="zh-CN" sz="6000" b="1" dirty="0">
              <a:solidFill>
                <a:srgbClr val="FF0000"/>
              </a:solidFill>
              <a:latin typeface="方正小标宋简体" panose="02000000000000000000" pitchFamily="65" charset="-122"/>
              <a:ea typeface="方正小标宋简体" panose="02000000000000000000" pitchFamily="65" charset="-12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251575" y="6286500"/>
            <a:ext cx="28368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600" dirty="0">
                <a:latin typeface="+mn-lt"/>
                <a:ea typeface="+mn-ea"/>
              </a:rPr>
              <a:t>厚德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笃学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求实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拓新</a:t>
            </a:r>
            <a:endParaRPr lang="zh-CN" altLang="en-US" sz="1400" b="1" spc="600" dirty="0">
              <a:latin typeface="+mn-lt"/>
              <a:ea typeface="+mn-ea"/>
            </a:endParaRPr>
          </a:p>
        </p:txBody>
      </p:sp>
      <p:grpSp>
        <p:nvGrpSpPr>
          <p:cNvPr id="8196" name="组合 11"/>
          <p:cNvGrpSpPr/>
          <p:nvPr/>
        </p:nvGrpSpPr>
        <p:grpSpPr bwMode="auto">
          <a:xfrm>
            <a:off x="785813" y="571500"/>
            <a:ext cx="2643187" cy="592138"/>
            <a:chOff x="785786" y="571480"/>
            <a:chExt cx="2643206" cy="592123"/>
          </a:xfrm>
        </p:grpSpPr>
        <p:grpSp>
          <p:nvGrpSpPr>
            <p:cNvPr id="8198" name="组合 57"/>
            <p:cNvGrpSpPr/>
            <p:nvPr/>
          </p:nvGrpSpPr>
          <p:grpSpPr bwMode="auto">
            <a:xfrm>
              <a:off x="928662" y="626564"/>
              <a:ext cx="2500330" cy="444982"/>
              <a:chOff x="5044151" y="206222"/>
              <a:chExt cx="4072101" cy="722448"/>
            </a:xfrm>
          </p:grpSpPr>
          <p:pic>
            <p:nvPicPr>
              <p:cNvPr id="8202" name="图片 12" descr="校徽文字.png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285728"/>
                <a:ext cx="3096763" cy="46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3" name="图片 40" descr="校名校徽网标（英文修改版）蓝版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151" y="206222"/>
                <a:ext cx="4072101" cy="72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199" name="组合 1"/>
            <p:cNvGrpSpPr/>
            <p:nvPr/>
          </p:nvGrpSpPr>
          <p:grpSpPr bwMode="auto">
            <a:xfrm>
              <a:off x="785786" y="571480"/>
              <a:ext cx="592123" cy="592123"/>
              <a:chOff x="1979712" y="836712"/>
              <a:chExt cx="1576362" cy="157636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979712" y="836712"/>
                <a:ext cx="1576410" cy="15763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pic>
            <p:nvPicPr>
              <p:cNvPr id="8201" name="图片 47" descr="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3408" y="1000320"/>
                <a:ext cx="1216322" cy="1216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5219700" y="4221480"/>
            <a:ext cx="3264535" cy="166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</a:rPr>
              <a:t>配音</a:t>
            </a:r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：张盼盼（</a:t>
            </a: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文化传媒学院</a:t>
            </a:r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）</a:t>
            </a:r>
            <a:endParaRPr lang="zh-CN" altLang="en-US" b="1" dirty="0" smtClean="0">
              <a:latin typeface="仿宋_GB2312" pitchFamily="49" charset="-122"/>
              <a:ea typeface="仿宋_GB2312" pitchFamily="49" charset="-122"/>
            </a:endParaRP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</a:rPr>
              <a:t>配音</a:t>
            </a:r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指导老师：</a:t>
            </a:r>
            <a:r>
              <a:rPr lang="zh-CN" altLang="en-US" b="1" dirty="0" smtClean="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</a:rPr>
              <a:t>黄博韬</a:t>
            </a:r>
            <a:endParaRPr lang="en-US" altLang="zh-CN" b="1" dirty="0" smtClean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制作</a:t>
            </a: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：王清</a:t>
            </a:r>
            <a:r>
              <a:rPr lang="en-US" altLang="zh-CN" b="1" dirty="0">
                <a:latin typeface="仿宋_GB2312" pitchFamily="49" charset="-122"/>
                <a:ea typeface="仿宋_GB2312" pitchFamily="49" charset="-122"/>
              </a:rPr>
              <a:t>    </a:t>
            </a: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审核</a:t>
            </a:r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：项洪文</a:t>
            </a:r>
            <a:endParaRPr lang="en-US" altLang="zh-CN" b="1" dirty="0">
              <a:latin typeface="仿宋_GB2312" pitchFamily="49" charset="-122"/>
              <a:ea typeface="仿宋_GB2312" pitchFamily="49" charset="-122"/>
            </a:endParaRPr>
          </a:p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latin typeface="仿宋_GB2312" pitchFamily="49" charset="-122"/>
                <a:ea typeface="仿宋_GB2312" pitchFamily="49" charset="-122"/>
              </a:rPr>
              <a:t>2023</a:t>
            </a: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年</a:t>
            </a:r>
            <a:r>
              <a:rPr lang="en-US" altLang="zh-CN" b="1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b="1" dirty="0">
                <a:latin typeface="仿宋_GB2312" pitchFamily="49" charset="-122"/>
                <a:ea typeface="仿宋_GB2312" pitchFamily="49" charset="-122"/>
              </a:rPr>
              <a:t>月</a:t>
            </a:r>
            <a:r>
              <a:rPr lang="en-US" altLang="zh-CN" b="1" dirty="0" smtClean="0">
                <a:latin typeface="仿宋_GB2312" pitchFamily="49" charset="-122"/>
                <a:ea typeface="仿宋_GB2312" pitchFamily="49" charset="-122"/>
              </a:rPr>
              <a:t>23</a:t>
            </a:r>
            <a:r>
              <a:rPr lang="zh-CN" altLang="en-US" b="1" dirty="0" smtClean="0">
                <a:latin typeface="仿宋_GB2312" pitchFamily="49" charset="-122"/>
                <a:ea typeface="仿宋_GB2312" pitchFamily="49" charset="-122"/>
              </a:rPr>
              <a:t>日</a:t>
            </a:r>
            <a:endParaRPr lang="zh-CN" altLang="zh-CN" b="1" dirty="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6" name="11_01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070" y="2204720"/>
            <a:ext cx="565785" cy="6159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advTm="4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194" grpId="0"/>
      <p:bldP spid="819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6251575" y="6286500"/>
            <a:ext cx="28368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600" dirty="0">
                <a:latin typeface="+mn-lt"/>
                <a:ea typeface="+mn-ea"/>
              </a:rPr>
              <a:t>厚德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笃学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求实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拓新</a:t>
            </a:r>
            <a:endParaRPr lang="zh-CN" altLang="en-US" sz="1400" b="1" spc="600" dirty="0">
              <a:latin typeface="+mn-lt"/>
              <a:ea typeface="+mn-ea"/>
            </a:endParaRPr>
          </a:p>
        </p:txBody>
      </p:sp>
      <p:grpSp>
        <p:nvGrpSpPr>
          <p:cNvPr id="9220" name="组合 11"/>
          <p:cNvGrpSpPr/>
          <p:nvPr/>
        </p:nvGrpSpPr>
        <p:grpSpPr bwMode="auto">
          <a:xfrm>
            <a:off x="785813" y="571500"/>
            <a:ext cx="2643187" cy="592138"/>
            <a:chOff x="785786" y="571480"/>
            <a:chExt cx="2643206" cy="592123"/>
          </a:xfrm>
        </p:grpSpPr>
        <p:grpSp>
          <p:nvGrpSpPr>
            <p:cNvPr id="9221" name="组合 57"/>
            <p:cNvGrpSpPr/>
            <p:nvPr/>
          </p:nvGrpSpPr>
          <p:grpSpPr bwMode="auto">
            <a:xfrm>
              <a:off x="928662" y="626564"/>
              <a:ext cx="2500330" cy="444982"/>
              <a:chOff x="5044151" y="206222"/>
              <a:chExt cx="4072101" cy="722448"/>
            </a:xfrm>
          </p:grpSpPr>
          <p:pic>
            <p:nvPicPr>
              <p:cNvPr id="9225" name="图片 12" descr="校徽文字.png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285728"/>
                <a:ext cx="3096763" cy="46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6" name="图片 40" descr="校名校徽网标（英文修改版）蓝版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151" y="206222"/>
                <a:ext cx="4072101" cy="72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2" name="组合 1"/>
            <p:cNvGrpSpPr/>
            <p:nvPr/>
          </p:nvGrpSpPr>
          <p:grpSpPr bwMode="auto">
            <a:xfrm>
              <a:off x="785786" y="571480"/>
              <a:ext cx="592123" cy="592123"/>
              <a:chOff x="1979712" y="836712"/>
              <a:chExt cx="1576362" cy="157636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979712" y="836712"/>
                <a:ext cx="1576410" cy="15763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pic>
            <p:nvPicPr>
              <p:cNvPr id="9224" name="图片 47" descr="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3408" y="1000320"/>
                <a:ext cx="1216322" cy="1216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39552" y="1594286"/>
            <a:ext cx="8186737" cy="52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近 期 案 例 通 报</a:t>
            </a:r>
            <a:endParaRPr lang="en-US" altLang="zh-CN" sz="3200" b="1" dirty="0" smtClean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月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11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日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我校 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A 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学院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22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级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学生，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兼职刷单</a:t>
            </a:r>
            <a:r>
              <a:rPr lang="zh-CN" altLang="en-US" sz="2000" dirty="0" smtClean="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被骗</a:t>
            </a:r>
            <a:r>
              <a:rPr lang="en-US" altLang="zh-CN" sz="20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6200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元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。</a:t>
            </a:r>
            <a:endParaRPr lang="en-US" altLang="zh-CN" sz="2000" dirty="0" smtClean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000" dirty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 2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000" dirty="0" smtClean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月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11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日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b="1" dirty="0">
                <a:latin typeface="仿宋_GB2312" pitchFamily="49" charset="-122"/>
                <a:ea typeface="仿宋_GB2312" pitchFamily="49" charset="-122"/>
              </a:rPr>
              <a:t>我校 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A 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学院</a:t>
            </a:r>
            <a:r>
              <a:rPr lang="zh-CN" altLang="en-US" sz="2000" b="1" dirty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22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级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学生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兼职刷单</a:t>
            </a:r>
            <a:r>
              <a:rPr lang="zh-CN" altLang="en-US" sz="2000" dirty="0" smtClean="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被骗</a:t>
            </a:r>
            <a:r>
              <a:rPr lang="en-US" altLang="zh-CN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1380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元。</a:t>
            </a:r>
            <a:endParaRPr lang="en-US" altLang="zh-CN" sz="2000" dirty="0" smtClean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000" dirty="0" smtClean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3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月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12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日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b="1" dirty="0">
                <a:latin typeface="仿宋_GB2312" pitchFamily="49" charset="-122"/>
                <a:ea typeface="仿宋_GB2312" pitchFamily="49" charset="-122"/>
              </a:rPr>
              <a:t>我校 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A 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学院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20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级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学生，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证券增值刷单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，被骗 </a:t>
            </a:r>
            <a:r>
              <a:rPr lang="en-US" altLang="zh-CN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1000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元。</a:t>
            </a:r>
            <a:endParaRPr lang="en-US" altLang="zh-CN" sz="2000" dirty="0" smtClean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000" dirty="0" smtClean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4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月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14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日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b="1" dirty="0">
                <a:latin typeface="仿宋_GB2312" pitchFamily="49" charset="-122"/>
                <a:ea typeface="仿宋_GB2312" pitchFamily="49" charset="-122"/>
              </a:rPr>
              <a:t>我校 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A 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学院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21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级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学生，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抖音刷单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被骗</a:t>
            </a:r>
            <a:r>
              <a:rPr lang="en-US" altLang="zh-CN" sz="20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5000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元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。</a:t>
            </a:r>
            <a:endParaRPr lang="en-US" altLang="zh-CN" sz="2400" dirty="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2" name="22222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215" y="1772285"/>
            <a:ext cx="779780" cy="614680"/>
          </a:xfrm>
          <a:prstGeom prst="rect">
            <a:avLst/>
          </a:prstGeom>
        </p:spPr>
      </p:pic>
    </p:spTree>
  </p:cSld>
  <p:clrMapOvr>
    <a:masterClrMapping/>
  </p:clrMapOvr>
  <p:transition advTm="13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67544" y="1700807"/>
            <a:ext cx="8208912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近 期 案 例 通 报</a:t>
            </a:r>
            <a:endParaRPr lang="en-US" altLang="zh-CN" sz="3200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5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月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14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日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b="1" dirty="0">
                <a:latin typeface="仿宋_GB2312" pitchFamily="49" charset="-122"/>
                <a:ea typeface="仿宋_GB2312" pitchFamily="49" charset="-122"/>
              </a:rPr>
              <a:t>我校 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B 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学院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22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级学生，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帮助好友转账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被骗</a:t>
            </a:r>
            <a:r>
              <a:rPr lang="en-US" altLang="zh-CN" sz="20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3000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元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。</a:t>
            </a:r>
            <a:endParaRPr lang="en-US" altLang="zh-CN" sz="2000" b="1" dirty="0" smtClean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ts val="3000"/>
              </a:lnSpc>
            </a:pPr>
            <a:endParaRPr lang="en-US" altLang="zh-CN" sz="2000" b="1" dirty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6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月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18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日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b="1" dirty="0">
                <a:latin typeface="仿宋_GB2312" pitchFamily="49" charset="-122"/>
                <a:ea typeface="仿宋_GB2312" pitchFamily="49" charset="-122"/>
              </a:rPr>
              <a:t>我校 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C 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学院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22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级学生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购买礼品卡刷单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被骗</a:t>
            </a:r>
            <a:r>
              <a:rPr lang="en-US" altLang="zh-CN" sz="20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3000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元。</a:t>
            </a:r>
            <a:endParaRPr lang="en-US" altLang="zh-CN" sz="2000" dirty="0" smtClean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ts val="3000"/>
              </a:lnSpc>
            </a:pPr>
            <a:endParaRPr lang="en-US" altLang="zh-CN" sz="2000" dirty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7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月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18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日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b="1" dirty="0">
                <a:latin typeface="仿宋_GB2312" pitchFamily="49" charset="-122"/>
                <a:ea typeface="仿宋_GB2312" pitchFamily="49" charset="-122"/>
              </a:rPr>
              <a:t>我校 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D 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学院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22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级学生，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充值刷单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dirty="0">
                <a:latin typeface="仿宋_GB2312" pitchFamily="49" charset="-122"/>
                <a:ea typeface="仿宋_GB2312" pitchFamily="49" charset="-122"/>
              </a:rPr>
              <a:t>被骗</a:t>
            </a:r>
            <a:r>
              <a:rPr lang="en-US" altLang="zh-CN" sz="20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3000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元。</a:t>
            </a:r>
            <a:endParaRPr lang="en-US" altLang="zh-CN" sz="2000" dirty="0" smtClean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ts val="3000"/>
              </a:lnSpc>
            </a:pPr>
            <a:endParaRPr lang="en-US" altLang="zh-CN" sz="2000" dirty="0" smtClean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8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zh-CN" sz="2000" dirty="0">
                <a:latin typeface="仿宋_GB2312" pitchFamily="49" charset="-122"/>
                <a:ea typeface="仿宋_GB2312" pitchFamily="49" charset="-122"/>
              </a:rPr>
              <a:t>月</a:t>
            </a:r>
            <a:r>
              <a:rPr lang="en-US" altLang="zh-CN" sz="2000" dirty="0">
                <a:latin typeface="仿宋_GB2312" pitchFamily="49" charset="-122"/>
                <a:ea typeface="仿宋_GB2312" pitchFamily="49" charset="-122"/>
              </a:rPr>
              <a:t>23</a:t>
            </a:r>
            <a:r>
              <a:rPr lang="zh-CN" altLang="zh-CN" sz="2000" dirty="0" smtClean="0">
                <a:latin typeface="仿宋_GB2312" pitchFamily="49" charset="-122"/>
                <a:ea typeface="仿宋_GB2312" pitchFamily="49" charset="-122"/>
              </a:rPr>
              <a:t>日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b="1" dirty="0">
                <a:latin typeface="仿宋_GB2312" pitchFamily="49" charset="-122"/>
                <a:ea typeface="仿宋_GB2312" pitchFamily="49" charset="-122"/>
              </a:rPr>
              <a:t>我校 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E 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学院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21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级学生，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购买虚拟货币，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被骗</a:t>
            </a:r>
            <a:r>
              <a:rPr lang="en-US" altLang="zh-CN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19776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元。</a:t>
            </a:r>
            <a:endParaRPr lang="en-US" altLang="zh-CN" sz="2000" dirty="0" smtClean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ts val="3000"/>
              </a:lnSpc>
            </a:pPr>
            <a:endParaRPr lang="en-US" altLang="zh-CN" sz="2000" dirty="0">
              <a:latin typeface="仿宋_GB2312" pitchFamily="49" charset="-122"/>
              <a:ea typeface="仿宋_GB2312" pitchFamily="49" charset="-122"/>
            </a:endParaRPr>
          </a:p>
          <a:p>
            <a:pPr eaLnBrk="1" hangingPunct="1">
              <a:lnSpc>
                <a:spcPts val="3000"/>
              </a:lnSpc>
            </a:pP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9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、</a:t>
            </a:r>
            <a:r>
              <a:rPr lang="en-US" altLang="zh-CN" sz="2000" dirty="0" smtClean="0">
                <a:latin typeface="仿宋_GB2312" pitchFamily="49" charset="-122"/>
                <a:ea typeface="仿宋_GB2312" pitchFamily="49" charset="-122"/>
              </a:rPr>
              <a:t>2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月</a:t>
            </a:r>
            <a:r>
              <a:rPr lang="en-US" altLang="zh-CN" sz="2000" dirty="0" smtClean="0">
                <a:latin typeface="仿宋_GB2312" pitchFamily="49" charset="-122"/>
                <a:ea typeface="仿宋_GB2312" pitchFamily="49" charset="-122"/>
              </a:rPr>
              <a:t>24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日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zh-CN" altLang="en-US" sz="2000" b="1" dirty="0">
                <a:latin typeface="仿宋_GB2312" pitchFamily="49" charset="-122"/>
                <a:ea typeface="仿宋_GB2312" pitchFamily="49" charset="-122"/>
              </a:rPr>
              <a:t>我校 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E 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学院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2000" b="1" dirty="0" smtClean="0">
                <a:latin typeface="仿宋_GB2312" pitchFamily="49" charset="-122"/>
                <a:ea typeface="仿宋_GB2312" pitchFamily="49" charset="-122"/>
              </a:rPr>
              <a:t>21</a:t>
            </a:r>
            <a:r>
              <a:rPr lang="zh-CN" altLang="en-US" sz="2000" b="1" dirty="0" smtClean="0">
                <a:latin typeface="仿宋_GB2312" pitchFamily="49" charset="-122"/>
                <a:ea typeface="仿宋_GB2312" pitchFamily="49" charset="-122"/>
              </a:rPr>
              <a:t>级学生，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网络赌博，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被骗</a:t>
            </a:r>
            <a:r>
              <a:rPr lang="en-US" altLang="zh-CN" sz="2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8746</a:t>
            </a:r>
            <a:r>
              <a:rPr lang="zh-CN" altLang="en-US" sz="2000" dirty="0" smtClean="0">
                <a:latin typeface="仿宋_GB2312" pitchFamily="49" charset="-122"/>
                <a:ea typeface="仿宋_GB2312" pitchFamily="49" charset="-122"/>
              </a:rPr>
              <a:t>元。</a:t>
            </a:r>
            <a:endParaRPr lang="en-US" altLang="zh-CN" sz="2000" dirty="0" smtClean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251575" y="6286500"/>
            <a:ext cx="28368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600" dirty="0">
                <a:latin typeface="+mn-lt"/>
                <a:ea typeface="+mn-ea"/>
              </a:rPr>
              <a:t>厚德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笃学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求实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拓新</a:t>
            </a:r>
            <a:endParaRPr lang="zh-CN" altLang="en-US" sz="1400" b="1" spc="600" dirty="0">
              <a:latin typeface="+mn-lt"/>
              <a:ea typeface="+mn-ea"/>
            </a:endParaRPr>
          </a:p>
        </p:txBody>
      </p:sp>
      <p:grpSp>
        <p:nvGrpSpPr>
          <p:cNvPr id="16388" name="组合 11"/>
          <p:cNvGrpSpPr/>
          <p:nvPr/>
        </p:nvGrpSpPr>
        <p:grpSpPr bwMode="auto">
          <a:xfrm>
            <a:off x="785813" y="571500"/>
            <a:ext cx="2643187" cy="592138"/>
            <a:chOff x="785786" y="571480"/>
            <a:chExt cx="2643206" cy="592123"/>
          </a:xfrm>
        </p:grpSpPr>
        <p:grpSp>
          <p:nvGrpSpPr>
            <p:cNvPr id="16389" name="组合 57"/>
            <p:cNvGrpSpPr/>
            <p:nvPr/>
          </p:nvGrpSpPr>
          <p:grpSpPr bwMode="auto">
            <a:xfrm>
              <a:off x="928662" y="626564"/>
              <a:ext cx="2500330" cy="444982"/>
              <a:chOff x="5044151" y="206222"/>
              <a:chExt cx="4072101" cy="722448"/>
            </a:xfrm>
          </p:grpSpPr>
          <p:pic>
            <p:nvPicPr>
              <p:cNvPr id="16393" name="图片 12" descr="校徽文字.png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285728"/>
                <a:ext cx="3096763" cy="46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4" name="图片 40" descr="校名校徽网标（英文修改版）蓝版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151" y="206222"/>
                <a:ext cx="4072101" cy="72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0" name="组合 1"/>
            <p:cNvGrpSpPr/>
            <p:nvPr/>
          </p:nvGrpSpPr>
          <p:grpSpPr bwMode="auto">
            <a:xfrm>
              <a:off x="785786" y="571480"/>
              <a:ext cx="592123" cy="592123"/>
              <a:chOff x="1979712" y="836712"/>
              <a:chExt cx="1576362" cy="157636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979712" y="836712"/>
                <a:ext cx="1576410" cy="15763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pic>
            <p:nvPicPr>
              <p:cNvPr id="16392" name="图片 47" descr="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3408" y="1000320"/>
                <a:ext cx="1216322" cy="1216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" name="3333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360" y="1700530"/>
            <a:ext cx="654050" cy="685800"/>
          </a:xfrm>
          <a:prstGeom prst="rect">
            <a:avLst/>
          </a:prstGeom>
        </p:spPr>
      </p:pic>
    </p:spTree>
  </p:cSld>
  <p:clrMapOvr>
    <a:masterClrMapping/>
  </p:clrMapOvr>
  <p:transition advTm="17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14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11188" y="1584325"/>
            <a:ext cx="79216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zh-CN" sz="4800" b="1" dirty="0">
                <a:latin typeface="楷体_GB2312" pitchFamily="49" charset="-122"/>
                <a:ea typeface="楷体_GB2312" pitchFamily="49" charset="-122"/>
              </a:rPr>
              <a:t>请同学</a:t>
            </a:r>
            <a:r>
              <a:rPr lang="zh-CN" altLang="zh-CN" sz="4800" b="1" dirty="0" smtClean="0">
                <a:latin typeface="楷体_GB2312" pitchFamily="49" charset="-122"/>
                <a:ea typeface="楷体_GB2312" pitchFamily="49" charset="-122"/>
              </a:rPr>
              <a:t>牢记</a:t>
            </a:r>
            <a:endParaRPr lang="en-US" altLang="zh-CN" sz="4800" b="1" dirty="0" smtClean="0"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凡是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网络转款</a:t>
            </a:r>
            <a:r>
              <a:rPr lang="zh-CN" altLang="en-US" sz="40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超</a:t>
            </a:r>
            <a:r>
              <a:rPr lang="en-US" altLang="zh-CN" sz="40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500</a:t>
            </a:r>
            <a:r>
              <a:rPr lang="zh-CN" altLang="en-US" sz="40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元，必须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联系辅导员</a:t>
            </a:r>
            <a:r>
              <a:rPr lang="zh-CN" altLang="en-US" sz="40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帮忙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鉴别</a:t>
            </a:r>
            <a:r>
              <a:rPr lang="zh-CN" altLang="en-US" sz="40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，未执行者，被骗后，案例将用于反电诈宣传。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cs typeface="胡晓波男神体2.0" panose="02010600030101010101" pitchFamily="50" charset="0"/>
            </a:endParaRPr>
          </a:p>
          <a:p>
            <a:pPr>
              <a:lnSpc>
                <a:spcPts val="3000"/>
              </a:lnSpc>
            </a:pPr>
            <a:endParaRPr lang="zh-CN" altLang="en-US" sz="4000" b="1" dirty="0"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ts val="3000"/>
              </a:lnSpc>
            </a:pP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0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251575" y="6286500"/>
            <a:ext cx="28368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600" dirty="0">
                <a:latin typeface="+mn-lt"/>
                <a:ea typeface="+mn-ea"/>
              </a:rPr>
              <a:t>厚德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笃学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求实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拓新</a:t>
            </a:r>
            <a:endParaRPr lang="zh-CN" altLang="en-US" sz="1400" b="1" spc="600" dirty="0">
              <a:latin typeface="+mn-lt"/>
              <a:ea typeface="+mn-ea"/>
            </a:endParaRPr>
          </a:p>
        </p:txBody>
      </p:sp>
      <p:grpSp>
        <p:nvGrpSpPr>
          <p:cNvPr id="16388" name="组合 11"/>
          <p:cNvGrpSpPr/>
          <p:nvPr/>
        </p:nvGrpSpPr>
        <p:grpSpPr bwMode="auto">
          <a:xfrm>
            <a:off x="785813" y="571500"/>
            <a:ext cx="2643187" cy="592138"/>
            <a:chOff x="785786" y="571480"/>
            <a:chExt cx="2643206" cy="592123"/>
          </a:xfrm>
        </p:grpSpPr>
        <p:grpSp>
          <p:nvGrpSpPr>
            <p:cNvPr id="16389" name="组合 57"/>
            <p:cNvGrpSpPr/>
            <p:nvPr/>
          </p:nvGrpSpPr>
          <p:grpSpPr bwMode="auto">
            <a:xfrm>
              <a:off x="928662" y="626564"/>
              <a:ext cx="2500330" cy="444982"/>
              <a:chOff x="5044151" y="206222"/>
              <a:chExt cx="4072101" cy="722448"/>
            </a:xfrm>
          </p:grpSpPr>
          <p:pic>
            <p:nvPicPr>
              <p:cNvPr id="16393" name="图片 12" descr="校徽文字.png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285728"/>
                <a:ext cx="3096763" cy="46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4" name="图片 40" descr="校名校徽网标（英文修改版）蓝版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151" y="206222"/>
                <a:ext cx="4072101" cy="72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0" name="组合 1"/>
            <p:cNvGrpSpPr/>
            <p:nvPr/>
          </p:nvGrpSpPr>
          <p:grpSpPr bwMode="auto">
            <a:xfrm>
              <a:off x="785786" y="571480"/>
              <a:ext cx="592123" cy="592123"/>
              <a:chOff x="1979712" y="836712"/>
              <a:chExt cx="1576362" cy="157636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979712" y="836712"/>
                <a:ext cx="1576410" cy="15763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pic>
            <p:nvPicPr>
              <p:cNvPr id="16392" name="图片 47" descr="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3408" y="1000320"/>
                <a:ext cx="1216322" cy="1216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" name="4(1)_01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4025" y="191706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 advTm="12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11560" y="1484784"/>
            <a:ext cx="79216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4800" b="1" dirty="0" smtClean="0">
                <a:latin typeface="楷体_GB2312" pitchFamily="49" charset="-122"/>
                <a:ea typeface="楷体_GB2312" pitchFamily="49" charset="-122"/>
              </a:rPr>
              <a:t>思政教育延伸</a:t>
            </a:r>
            <a:endParaRPr lang="en-US" altLang="zh-CN" sz="4800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从即日起，本专业学生，无电诈案件发生，将授予“无电诈专业”称号。</a:t>
            </a:r>
            <a:endParaRPr lang="zh-CN" altLang="en-US" sz="4000" b="1" dirty="0"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>
              <a:lnSpc>
                <a:spcPts val="3000"/>
              </a:lnSpc>
            </a:pP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0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251575" y="6286500"/>
            <a:ext cx="28368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600" dirty="0">
                <a:latin typeface="+mn-lt"/>
                <a:ea typeface="+mn-ea"/>
              </a:rPr>
              <a:t>厚德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笃学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求实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拓新</a:t>
            </a:r>
            <a:endParaRPr lang="zh-CN" altLang="en-US" sz="1400" b="1" spc="600" dirty="0">
              <a:latin typeface="+mn-lt"/>
              <a:ea typeface="+mn-ea"/>
            </a:endParaRPr>
          </a:p>
        </p:txBody>
      </p:sp>
      <p:grpSp>
        <p:nvGrpSpPr>
          <p:cNvPr id="16388" name="组合 11"/>
          <p:cNvGrpSpPr/>
          <p:nvPr/>
        </p:nvGrpSpPr>
        <p:grpSpPr bwMode="auto">
          <a:xfrm>
            <a:off x="785813" y="571500"/>
            <a:ext cx="2643187" cy="592138"/>
            <a:chOff x="785786" y="571480"/>
            <a:chExt cx="2643206" cy="592123"/>
          </a:xfrm>
        </p:grpSpPr>
        <p:grpSp>
          <p:nvGrpSpPr>
            <p:cNvPr id="16389" name="组合 57"/>
            <p:cNvGrpSpPr/>
            <p:nvPr/>
          </p:nvGrpSpPr>
          <p:grpSpPr bwMode="auto">
            <a:xfrm>
              <a:off x="928662" y="626564"/>
              <a:ext cx="2500330" cy="444982"/>
              <a:chOff x="5044151" y="206222"/>
              <a:chExt cx="4072101" cy="722448"/>
            </a:xfrm>
          </p:grpSpPr>
          <p:pic>
            <p:nvPicPr>
              <p:cNvPr id="16393" name="图片 12" descr="校徽文字.png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285728"/>
                <a:ext cx="3096763" cy="46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4" name="图片 40" descr="校名校徽网标（英文修改版）蓝版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151" y="206222"/>
                <a:ext cx="4072101" cy="72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0" name="组合 1"/>
            <p:cNvGrpSpPr/>
            <p:nvPr/>
          </p:nvGrpSpPr>
          <p:grpSpPr bwMode="auto">
            <a:xfrm>
              <a:off x="785786" y="571480"/>
              <a:ext cx="592123" cy="592123"/>
              <a:chOff x="1979712" y="836712"/>
              <a:chExt cx="1576362" cy="157636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979712" y="836712"/>
                <a:ext cx="1576410" cy="15763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pic>
            <p:nvPicPr>
              <p:cNvPr id="16392" name="图片 47" descr="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3408" y="1000320"/>
                <a:ext cx="1216322" cy="1216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advTm="335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11188" y="1584325"/>
            <a:ext cx="79216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               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温 馨 提 示</a:t>
            </a:r>
            <a:endParaRPr lang="en-US" altLang="zh-CN" sz="36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刷单就是诈骗！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不劳而获是妄想！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、不随意点击陌生人发的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任何链接！</a:t>
            </a:r>
            <a:endParaRPr lang="en-US" altLang="zh-CN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ts val="3000"/>
              </a:lnSpc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、不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下载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陌生人提供的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APP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软件！</a:t>
            </a:r>
            <a:endParaRPr lang="en-US" altLang="zh-CN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ts val="3000"/>
              </a:lnSpc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zh-CN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不和陌生人进行手机</a:t>
            </a:r>
            <a:r>
              <a:rPr lang="zh-CN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屏幕共享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！</a:t>
            </a:r>
            <a:endParaRPr lang="zh-CN" altLang="en-US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ts val="3000"/>
              </a:lnSpc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5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、不随意填写自己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个人账号信息！</a:t>
            </a:r>
            <a:endParaRPr lang="en-US" altLang="zh-CN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ts val="3000"/>
              </a:lnSpc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6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zh-CN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不要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私下</a:t>
            </a:r>
            <a:r>
              <a:rPr lang="zh-CN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进行游戏账号</a:t>
            </a:r>
            <a:r>
              <a:rPr lang="zh-CN" altLang="zh-CN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交易！</a:t>
            </a:r>
            <a:endParaRPr lang="en-US" altLang="zh-CN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ts val="3000"/>
              </a:lnSpc>
            </a:pP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7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客服联系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退款或理赔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，一定是诈骗！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ts val="3000"/>
              </a:lnSpc>
            </a:pP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8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QQ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微信好友求助、借钱，一定要电话核实！</a:t>
            </a:r>
            <a:endParaRPr lang="en-US" altLang="zh-CN" sz="20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ts val="3000"/>
              </a:lnSpc>
            </a:pPr>
            <a:r>
              <a:rPr lang="en-US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9</a:t>
            </a:r>
            <a:r>
              <a:rPr lang="zh-CN" altLang="en-US" sz="20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、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遇到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救助金、保证金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等字眼，一定是诈骗，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立刻终止操作！</a:t>
            </a:r>
            <a:endParaRPr lang="zh-CN" altLang="en-US" sz="20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ts val="3000"/>
              </a:lnSpc>
            </a:pP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>
              <a:lnSpc>
                <a:spcPts val="3000"/>
              </a:lnSpc>
            </a:pP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0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251575" y="6286500"/>
            <a:ext cx="28368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600" dirty="0">
                <a:latin typeface="+mn-lt"/>
                <a:ea typeface="+mn-ea"/>
              </a:rPr>
              <a:t>厚德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笃学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求实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拓新</a:t>
            </a:r>
            <a:endParaRPr lang="zh-CN" altLang="en-US" sz="1400" b="1" spc="600" dirty="0">
              <a:latin typeface="+mn-lt"/>
              <a:ea typeface="+mn-ea"/>
            </a:endParaRPr>
          </a:p>
        </p:txBody>
      </p:sp>
      <p:grpSp>
        <p:nvGrpSpPr>
          <p:cNvPr id="16388" name="组合 11"/>
          <p:cNvGrpSpPr/>
          <p:nvPr/>
        </p:nvGrpSpPr>
        <p:grpSpPr bwMode="auto">
          <a:xfrm>
            <a:off x="785813" y="571500"/>
            <a:ext cx="2643187" cy="592138"/>
            <a:chOff x="785786" y="571480"/>
            <a:chExt cx="2643206" cy="592123"/>
          </a:xfrm>
        </p:grpSpPr>
        <p:grpSp>
          <p:nvGrpSpPr>
            <p:cNvPr id="16389" name="组合 57"/>
            <p:cNvGrpSpPr/>
            <p:nvPr/>
          </p:nvGrpSpPr>
          <p:grpSpPr bwMode="auto">
            <a:xfrm>
              <a:off x="928662" y="626564"/>
              <a:ext cx="2500330" cy="444982"/>
              <a:chOff x="5044151" y="206222"/>
              <a:chExt cx="4072101" cy="722448"/>
            </a:xfrm>
          </p:grpSpPr>
          <p:pic>
            <p:nvPicPr>
              <p:cNvPr id="16393" name="图片 12" descr="校徽文字.png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285728"/>
                <a:ext cx="3096763" cy="46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4" name="图片 40" descr="校名校徽网标（英文修改版）蓝版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151" y="206222"/>
                <a:ext cx="4072101" cy="72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90" name="组合 1"/>
            <p:cNvGrpSpPr/>
            <p:nvPr/>
          </p:nvGrpSpPr>
          <p:grpSpPr bwMode="auto">
            <a:xfrm>
              <a:off x="785786" y="571480"/>
              <a:ext cx="592123" cy="592123"/>
              <a:chOff x="1979712" y="836712"/>
              <a:chExt cx="1576362" cy="157636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979712" y="836712"/>
                <a:ext cx="1576410" cy="15763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pic>
            <p:nvPicPr>
              <p:cNvPr id="16392" name="图片 47" descr="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3408" y="1000320"/>
                <a:ext cx="1216322" cy="1216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" name="55_缩混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170" y="234886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 advTm="40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06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11188" y="1412875"/>
            <a:ext cx="79216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000" b="1" dirty="0">
                <a:latin typeface="宋体" panose="02010600030101010101" pitchFamily="2" charset="-122"/>
              </a:rPr>
              <a:t> 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066CC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学习防</a:t>
            </a:r>
            <a:r>
              <a:rPr lang="zh-CN" altLang="en-US" sz="4800" b="1" dirty="0">
                <a:solidFill>
                  <a:srgbClr val="0066CC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骗</a:t>
            </a:r>
            <a:r>
              <a:rPr lang="zh-CN" altLang="en-US" sz="4800" b="1" dirty="0" smtClean="0">
                <a:solidFill>
                  <a:srgbClr val="0066CC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知识</a:t>
            </a:r>
            <a:endParaRPr lang="en-US" altLang="zh-CN" sz="4800" b="1" dirty="0" smtClean="0">
              <a:solidFill>
                <a:srgbClr val="0066CC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0066CC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提高反诈意识</a:t>
            </a:r>
            <a:endParaRPr lang="en-US" altLang="zh-CN" sz="4800" b="1" dirty="0">
              <a:solidFill>
                <a:srgbClr val="0066CC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lnSpc>
                <a:spcPts val="3000"/>
              </a:lnSpc>
            </a:pP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ctr">
              <a:lnSpc>
                <a:spcPts val="3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保卫处</a:t>
            </a:r>
            <a:r>
              <a:rPr lang="en-US" altLang="zh-CN" sz="28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24</a:t>
            </a:r>
            <a:r>
              <a:rPr lang="zh-CN" altLang="en-US" sz="28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小时报警服务</a:t>
            </a:r>
            <a:r>
              <a:rPr lang="zh-CN" altLang="en-US" sz="28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电话</a:t>
            </a:r>
            <a:endParaRPr lang="en-US" altLang="zh-CN" sz="2800" b="1" dirty="0" smtClean="0">
              <a:solidFill>
                <a:srgbClr val="FF0000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 algn="ctr">
              <a:lnSpc>
                <a:spcPts val="3000"/>
              </a:lnSpc>
            </a:pPr>
            <a:endParaRPr lang="en-US" altLang="zh-CN" sz="2800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 algn="ctr">
              <a:lnSpc>
                <a:spcPts val="3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  <a:sym typeface="+mn-ea"/>
              </a:rPr>
              <a:t>87769110</a:t>
            </a:r>
            <a:endParaRPr lang="zh-CN" altLang="en-US" sz="2800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2000" b="1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000" b="1" dirty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251575" y="6286500"/>
            <a:ext cx="28368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spc="600" dirty="0">
                <a:latin typeface="+mn-lt"/>
                <a:ea typeface="+mn-ea"/>
              </a:rPr>
              <a:t>厚德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笃学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求实</a:t>
            </a:r>
            <a:r>
              <a:rPr lang="en-US" altLang="zh-CN" sz="1400" b="1" spc="600" dirty="0">
                <a:latin typeface="+mn-lt"/>
                <a:ea typeface="+mn-ea"/>
              </a:rPr>
              <a:t>/</a:t>
            </a:r>
            <a:r>
              <a:rPr lang="zh-CN" altLang="en-US" sz="1400" b="1" spc="600" dirty="0">
                <a:latin typeface="+mn-lt"/>
                <a:ea typeface="+mn-ea"/>
              </a:rPr>
              <a:t>拓新</a:t>
            </a:r>
            <a:endParaRPr lang="zh-CN" altLang="en-US" sz="1400" b="1" spc="600" dirty="0">
              <a:latin typeface="+mn-lt"/>
              <a:ea typeface="+mn-ea"/>
            </a:endParaRPr>
          </a:p>
        </p:txBody>
      </p:sp>
      <p:grpSp>
        <p:nvGrpSpPr>
          <p:cNvPr id="13316" name="组合 11"/>
          <p:cNvGrpSpPr/>
          <p:nvPr/>
        </p:nvGrpSpPr>
        <p:grpSpPr bwMode="auto">
          <a:xfrm>
            <a:off x="785813" y="571500"/>
            <a:ext cx="2643187" cy="592138"/>
            <a:chOff x="785786" y="571480"/>
            <a:chExt cx="2643206" cy="592123"/>
          </a:xfrm>
        </p:grpSpPr>
        <p:grpSp>
          <p:nvGrpSpPr>
            <p:cNvPr id="13317" name="组合 57"/>
            <p:cNvGrpSpPr/>
            <p:nvPr/>
          </p:nvGrpSpPr>
          <p:grpSpPr bwMode="auto">
            <a:xfrm>
              <a:off x="928662" y="626564"/>
              <a:ext cx="2500330" cy="444982"/>
              <a:chOff x="5044151" y="206222"/>
              <a:chExt cx="4072101" cy="722448"/>
            </a:xfrm>
          </p:grpSpPr>
          <p:pic>
            <p:nvPicPr>
              <p:cNvPr id="13321" name="图片 12" descr="校徽文字.png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7884" y="285728"/>
                <a:ext cx="3096763" cy="464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图片 40" descr="校名校徽网标（英文修改版）蓝版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4151" y="206222"/>
                <a:ext cx="4072101" cy="72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18" name="组合 1"/>
            <p:cNvGrpSpPr/>
            <p:nvPr/>
          </p:nvGrpSpPr>
          <p:grpSpPr bwMode="auto">
            <a:xfrm>
              <a:off x="785786" y="571480"/>
              <a:ext cx="592123" cy="592123"/>
              <a:chOff x="1979712" y="836712"/>
              <a:chExt cx="1576362" cy="157636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979712" y="836712"/>
                <a:ext cx="1576410" cy="15763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pic>
            <p:nvPicPr>
              <p:cNvPr id="13320" name="图片 47" descr="5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3408" y="1000320"/>
                <a:ext cx="1216322" cy="1216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6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070" y="206057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7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1.402"/>
</p:tagLst>
</file>

<file path=ppt/tags/tag2.xml><?xml version="1.0" encoding="utf-8"?>
<p:tagLst xmlns:p="http://schemas.openxmlformats.org/presentationml/2006/main">
  <p:tag name="KSO_WPP_MARK_KEY" val="c1b043b1-8f67-4d56-abf9-baf29e0229b7"/>
  <p:tag name="COMMONDATA" val="eyJoZGlkIjoiOTJkNDVlOGM5NWMwMjc1NmE2YjY2NzIyM2Q3MGMxYjgifQ=="/>
</p:tagLst>
</file>

<file path=ppt/theme/theme1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810</Words>
  <Application>WPS 演示</Application>
  <PresentationFormat>全屏显示(4:3)</PresentationFormat>
  <Paragraphs>79</Paragraphs>
  <Slides>7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宋体</vt:lpstr>
      <vt:lpstr>Wingdings</vt:lpstr>
      <vt:lpstr>Verdana</vt:lpstr>
      <vt:lpstr>Calibri</vt:lpstr>
      <vt:lpstr>方正小标宋简体</vt:lpstr>
      <vt:lpstr>华文楷体</vt:lpstr>
      <vt:lpstr>仿宋_GB2312</vt:lpstr>
      <vt:lpstr>仿宋</vt:lpstr>
      <vt:lpstr>楷体_GB2312</vt:lpstr>
      <vt:lpstr>新宋体</vt:lpstr>
      <vt:lpstr>胡晓波男神体2.0</vt:lpstr>
      <vt:lpstr>黑体</vt:lpstr>
      <vt:lpstr>微软雅黑</vt:lpstr>
      <vt:lpstr>Arial Unicode MS</vt:lpstr>
      <vt:lpstr>1_Profile</vt:lpstr>
      <vt:lpstr>2_Profile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里予.</cp:lastModifiedBy>
  <cp:revision>409</cp:revision>
  <cp:lastPrinted>2023-02-23T09:36:00Z</cp:lastPrinted>
  <dcterms:created xsi:type="dcterms:W3CDTF">2011-05-27T15:53:00Z</dcterms:created>
  <dcterms:modified xsi:type="dcterms:W3CDTF">2023-02-24T16:31:43Z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B3782B558CBB484EA5CCA86F5BCA1867</vt:lpwstr>
  </property>
  <property fmtid="{D5CDD505-2E9C-101B-9397-08002B2CF9AE}" pid="3" name="KSOProductBuildVer">
    <vt:lpwstr>2052-11.1.0.12980</vt:lpwstr>
  </property>
</Properties>
</file>